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ID" sz="6000" b="1" dirty="0"/>
              <a:t>Pra UTS</a:t>
            </a:r>
            <a:br>
              <a:rPr lang="en-ID" b="1" dirty="0"/>
            </a:br>
            <a:r>
              <a:rPr lang="en-ID" sz="2700" b="1" dirty="0"/>
              <a:t>Fitur </a:t>
            </a:r>
            <a:r>
              <a:rPr lang="en-ID" sz="2700" b="1" dirty="0" err="1"/>
              <a:t>Sistem</a:t>
            </a:r>
            <a:r>
              <a:rPr lang="en-ID" sz="2700" b="1" dirty="0"/>
              <a:t> </a:t>
            </a:r>
            <a:r>
              <a:rPr lang="en-ID" sz="2700" b="1" dirty="0" err="1"/>
              <a:t>Informasi</a:t>
            </a:r>
            <a:r>
              <a:rPr lang="en-ID" sz="2700" b="1" dirty="0"/>
              <a:t> Rumah Sakit (SIRS) </a:t>
            </a:r>
            <a:r>
              <a:rPr lang="en-ID" sz="2700" b="1" dirty="0" err="1"/>
              <a:t>dengan</a:t>
            </a:r>
            <a:r>
              <a:rPr lang="en-ID" sz="2700" b="1" dirty="0"/>
              <a:t> BPMN → UML → ERD → SQL</a:t>
            </a:r>
            <a:endParaRPr lang="en-ID" dirty="0"/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7">
            <a:extLst>
              <a:ext uri="{FF2B5EF4-FFF2-40B4-BE49-F238E27FC236}">
                <a16:creationId xmlns:a16="http://schemas.microsoft.com/office/drawing/2014/main" id="{40C4102F-BF5F-5330-50E3-F3C84F66D6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4" y="4933149"/>
            <a:ext cx="5996609" cy="1143000"/>
          </a:xfrm>
        </p:spPr>
        <p:txBody>
          <a:bodyPr/>
          <a:lstStyle/>
          <a:p>
            <a:r>
              <a:rPr lang="en-US"/>
              <a:t>Pra UTS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8FF95-9832-2843-51F3-359AD5C1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564CC-F903-9002-8061-D49D2D5B9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3" y="1948071"/>
            <a:ext cx="10774017" cy="4306956"/>
          </a:xfrm>
        </p:spPr>
        <p:txBody>
          <a:bodyPr/>
          <a:lstStyle/>
          <a:p>
            <a:pPr lvl="0"/>
            <a:r>
              <a:rPr lang="en-ID" sz="2400" b="1" dirty="0"/>
              <a:t>MySQL Workbench</a:t>
            </a:r>
            <a:r>
              <a:rPr lang="en-ID" sz="2400" dirty="0"/>
              <a:t> — ERD visual + forward engineer </a:t>
            </a:r>
            <a:r>
              <a:rPr lang="en-ID" sz="2400" dirty="0" err="1"/>
              <a:t>ke</a:t>
            </a:r>
            <a:r>
              <a:rPr lang="en-ID" sz="2400" dirty="0"/>
              <a:t> SQL (MySQL).</a:t>
            </a:r>
          </a:p>
          <a:p>
            <a:pPr lvl="0"/>
            <a:r>
              <a:rPr lang="en-ID" sz="2400" b="1" dirty="0" err="1"/>
              <a:t>pgModeler</a:t>
            </a:r>
            <a:r>
              <a:rPr lang="en-ID" sz="2400" dirty="0"/>
              <a:t> — ER </a:t>
            </a:r>
            <a:r>
              <a:rPr lang="en-ID" sz="2400" dirty="0" err="1"/>
              <a:t>modeling</a:t>
            </a:r>
            <a:r>
              <a:rPr lang="en-ID" sz="2400" dirty="0"/>
              <a:t> + export SQL </a:t>
            </a:r>
            <a:r>
              <a:rPr lang="en-ID" sz="2400" dirty="0" err="1"/>
              <a:t>untuk</a:t>
            </a:r>
            <a:r>
              <a:rPr lang="en-ID" sz="2400" dirty="0"/>
              <a:t> PostgreSQL.</a:t>
            </a:r>
          </a:p>
          <a:p>
            <a:pPr lvl="0"/>
            <a:r>
              <a:rPr lang="en-ID" sz="2400" b="1" dirty="0"/>
              <a:t>dbdiagram.io</a:t>
            </a:r>
            <a:r>
              <a:rPr lang="en-ID" sz="2400" dirty="0"/>
              <a:t> — </a:t>
            </a:r>
            <a:r>
              <a:rPr lang="en-ID" sz="2400" dirty="0" err="1"/>
              <a:t>cepat</a:t>
            </a:r>
            <a:r>
              <a:rPr lang="en-ID" sz="2400" dirty="0"/>
              <a:t> </a:t>
            </a:r>
            <a:r>
              <a:rPr lang="en-ID" sz="2400" dirty="0" err="1"/>
              <a:t>menulis</a:t>
            </a:r>
            <a:r>
              <a:rPr lang="en-ID" sz="2400" dirty="0"/>
              <a:t> DBML → export SQL (multi-DB).</a:t>
            </a:r>
          </a:p>
          <a:p>
            <a:pPr lvl="0"/>
            <a:r>
              <a:rPr lang="en-ID" sz="2400" b="1" dirty="0" err="1"/>
              <a:t>DBeaver</a:t>
            </a:r>
            <a:r>
              <a:rPr lang="en-ID" sz="2400" dirty="0"/>
              <a:t> — </a:t>
            </a:r>
            <a:r>
              <a:rPr lang="en-ID" sz="2400" dirty="0" err="1"/>
              <a:t>bisa</a:t>
            </a:r>
            <a:r>
              <a:rPr lang="en-ID" sz="2400" dirty="0"/>
              <a:t> </a:t>
            </a:r>
            <a:r>
              <a:rPr lang="en-ID" sz="2400" dirty="0" err="1"/>
              <a:t>desain</a:t>
            </a:r>
            <a:r>
              <a:rPr lang="en-ID" sz="2400" dirty="0"/>
              <a:t> ERD &amp; </a:t>
            </a:r>
            <a:r>
              <a:rPr lang="en-ID" sz="2400" dirty="0" err="1"/>
              <a:t>menghasilkan</a:t>
            </a:r>
            <a:r>
              <a:rPr lang="en-ID" sz="2400" dirty="0"/>
              <a:t> DDL, multi-DB.</a:t>
            </a:r>
          </a:p>
          <a:p>
            <a:pPr lvl="0"/>
            <a:r>
              <a:rPr lang="en-ID" sz="2400" b="1" dirty="0"/>
              <a:t>draw.io / diagrams.net</a:t>
            </a:r>
            <a:r>
              <a:rPr lang="en-ID" sz="2400" dirty="0"/>
              <a:t> — </a:t>
            </a:r>
            <a:r>
              <a:rPr lang="en-ID" sz="2400" dirty="0" err="1"/>
              <a:t>bagus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BPMN &amp; UML visual (</a:t>
            </a:r>
            <a:r>
              <a:rPr lang="en-ID" sz="2400" dirty="0" err="1"/>
              <a:t>eksport</a:t>
            </a:r>
            <a:r>
              <a:rPr lang="en-ID" sz="2400" dirty="0"/>
              <a:t> PNG/XML), </a:t>
            </a:r>
            <a:r>
              <a:rPr lang="en-ID" sz="2400" dirty="0" err="1"/>
              <a:t>tapi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langsung</a:t>
            </a:r>
            <a:r>
              <a:rPr lang="en-ID" sz="2400" dirty="0"/>
              <a:t> generate SQL.</a:t>
            </a:r>
          </a:p>
          <a:p>
            <a:pPr lvl="0"/>
            <a:r>
              <a:rPr lang="en-ID" sz="2400" b="1" dirty="0" err="1"/>
              <a:t>StarUML</a:t>
            </a:r>
            <a:r>
              <a:rPr lang="en-ID" sz="2400" b="1" dirty="0"/>
              <a:t> / Visual Paradigm / Enterprise Architect</a:t>
            </a:r>
            <a:r>
              <a:rPr lang="en-ID" sz="2400" dirty="0"/>
              <a:t> — </a:t>
            </a:r>
            <a:r>
              <a:rPr lang="en-ID" sz="2400" dirty="0" err="1"/>
              <a:t>lengkap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UML; </a:t>
            </a:r>
            <a:r>
              <a:rPr lang="en-ID" sz="2400" dirty="0" err="1"/>
              <a:t>beberapa</a:t>
            </a:r>
            <a:r>
              <a:rPr lang="en-ID" sz="2400" dirty="0"/>
              <a:t> </a:t>
            </a:r>
            <a:r>
              <a:rPr lang="en-ID" sz="2400" dirty="0" err="1"/>
              <a:t>versi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export XMI </a:t>
            </a:r>
            <a:r>
              <a:rPr lang="en-ID" sz="2400" dirty="0" err="1"/>
              <a:t>atau</a:t>
            </a:r>
            <a:r>
              <a:rPr lang="en-ID" sz="2400" dirty="0"/>
              <a:t> generate DDL.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4925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DF8A-4DF2-BE6D-BAC6-888A3E34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 UTS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CBBB9-339F-90E3-5E84-558DF1F6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3" y="2027583"/>
            <a:ext cx="10161767" cy="3841509"/>
          </a:xfrm>
        </p:spPr>
        <p:txBody>
          <a:bodyPr>
            <a:normAutofit fontScale="70000" lnSpcReduction="20000"/>
          </a:bodyPr>
          <a:lstStyle/>
          <a:p>
            <a:r>
              <a:rPr lang="en-ID" sz="3400" dirty="0" err="1"/>
              <a:t>Mahasiswa</a:t>
            </a:r>
            <a:r>
              <a:rPr lang="en-ID" sz="3400" dirty="0"/>
              <a:t> </a:t>
            </a:r>
            <a:r>
              <a:rPr lang="en-ID" sz="3400" dirty="0" err="1"/>
              <a:t>diminta</a:t>
            </a:r>
            <a:r>
              <a:rPr lang="en-ID" sz="3400" dirty="0"/>
              <a:t> </a:t>
            </a:r>
            <a:r>
              <a:rPr lang="en-ID" sz="3400" dirty="0" err="1"/>
              <a:t>memilih</a:t>
            </a:r>
            <a:r>
              <a:rPr lang="en-ID" sz="3400" dirty="0"/>
              <a:t> </a:t>
            </a:r>
            <a:r>
              <a:rPr lang="en-ID" sz="3400" b="1" dirty="0"/>
              <a:t>1 </a:t>
            </a:r>
            <a:r>
              <a:rPr lang="en-ID" sz="3400" b="1" dirty="0" err="1"/>
              <a:t>fitur</a:t>
            </a:r>
            <a:r>
              <a:rPr lang="en-ID" sz="3400" dirty="0"/>
              <a:t> </a:t>
            </a:r>
            <a:r>
              <a:rPr lang="en-ID" sz="3400" dirty="0" err="1"/>
              <a:t>dari</a:t>
            </a:r>
            <a:r>
              <a:rPr lang="en-ID" sz="3400" dirty="0"/>
              <a:t> daftar </a:t>
            </a:r>
            <a:r>
              <a:rPr lang="en-ID" sz="3400" dirty="0" err="1"/>
              <a:t>fitur</a:t>
            </a:r>
            <a:r>
              <a:rPr lang="en-ID" sz="3400" dirty="0"/>
              <a:t> inti SIRS (</a:t>
            </a:r>
            <a:r>
              <a:rPr lang="en-ID" sz="3400" dirty="0" err="1"/>
              <a:t>atau</a:t>
            </a:r>
            <a:r>
              <a:rPr lang="en-ID" sz="3400" dirty="0"/>
              <a:t> </a:t>
            </a:r>
            <a:r>
              <a:rPr lang="en-ID" sz="3400" dirty="0" err="1"/>
              <a:t>usulkan</a:t>
            </a:r>
            <a:r>
              <a:rPr lang="en-ID" sz="3400" dirty="0"/>
              <a:t> 3 </a:t>
            </a:r>
            <a:r>
              <a:rPr lang="en-ID" sz="3400" dirty="0" err="1"/>
              <a:t>fitur</a:t>
            </a:r>
            <a:r>
              <a:rPr lang="en-ID" sz="3400" dirty="0"/>
              <a:t> </a:t>
            </a:r>
            <a:r>
              <a:rPr lang="en-ID" sz="3400" dirty="0" err="1"/>
              <a:t>sepadan</a:t>
            </a:r>
            <a:r>
              <a:rPr lang="en-ID" sz="3400" dirty="0"/>
              <a:t> dan </a:t>
            </a:r>
            <a:r>
              <a:rPr lang="en-ID" sz="3400" dirty="0" err="1"/>
              <a:t>dapat</a:t>
            </a:r>
            <a:r>
              <a:rPr lang="en-ID" sz="3400" dirty="0"/>
              <a:t> </a:t>
            </a:r>
            <a:r>
              <a:rPr lang="en-ID" sz="3400" dirty="0" err="1"/>
              <a:t>disetujui</a:t>
            </a:r>
            <a:r>
              <a:rPr lang="en-ID" sz="3400" dirty="0"/>
              <a:t> </a:t>
            </a:r>
            <a:r>
              <a:rPr lang="en-ID" sz="3400" dirty="0" err="1"/>
              <a:t>dosen</a:t>
            </a:r>
            <a:r>
              <a:rPr lang="en-ID" sz="3400" dirty="0"/>
              <a:t>) </a:t>
            </a:r>
            <a:r>
              <a:rPr lang="en-ID" sz="3400" dirty="0" err="1"/>
              <a:t>lalu</a:t>
            </a:r>
            <a:r>
              <a:rPr lang="en-ID" sz="3400" dirty="0"/>
              <a:t>:</a:t>
            </a:r>
          </a:p>
          <a:p>
            <a:pPr lvl="0"/>
            <a:r>
              <a:rPr lang="en-ID" sz="3400" dirty="0" err="1"/>
              <a:t>Modelkan</a:t>
            </a:r>
            <a:r>
              <a:rPr lang="en-ID" sz="3400" dirty="0"/>
              <a:t> </a:t>
            </a:r>
            <a:r>
              <a:rPr lang="en-ID" sz="3400" b="1" dirty="0"/>
              <a:t>proses </a:t>
            </a:r>
            <a:r>
              <a:rPr lang="en-ID" sz="3400" b="1" dirty="0" err="1"/>
              <a:t>bisnis</a:t>
            </a:r>
            <a:r>
              <a:rPr lang="en-ID" sz="3400" dirty="0"/>
              <a:t> </a:t>
            </a:r>
            <a:r>
              <a:rPr lang="en-ID" sz="3400" dirty="0" err="1"/>
              <a:t>tiap</a:t>
            </a:r>
            <a:r>
              <a:rPr lang="en-ID" sz="3400" dirty="0"/>
              <a:t> </a:t>
            </a:r>
            <a:r>
              <a:rPr lang="en-ID" sz="3400" dirty="0" err="1"/>
              <a:t>fitur</a:t>
            </a:r>
            <a:r>
              <a:rPr lang="en-ID" sz="3400" dirty="0"/>
              <a:t> </a:t>
            </a:r>
            <a:r>
              <a:rPr lang="en-ID" sz="3400" dirty="0" err="1"/>
              <a:t>menggunakan</a:t>
            </a:r>
            <a:r>
              <a:rPr lang="en-ID" sz="3400" dirty="0"/>
              <a:t> </a:t>
            </a:r>
            <a:r>
              <a:rPr lang="en-ID" sz="3400" b="1" dirty="0"/>
              <a:t>BPMN (diagram proses)</a:t>
            </a:r>
            <a:r>
              <a:rPr lang="en-ID" sz="3400" dirty="0"/>
              <a:t>.</a:t>
            </a:r>
          </a:p>
          <a:p>
            <a:pPr lvl="0"/>
            <a:r>
              <a:rPr lang="en-ID" sz="3400" dirty="0"/>
              <a:t>Dari BPMN, </a:t>
            </a:r>
            <a:r>
              <a:rPr lang="en-ID" sz="3400" dirty="0" err="1"/>
              <a:t>turunkan</a:t>
            </a:r>
            <a:r>
              <a:rPr lang="en-ID" sz="3400" dirty="0"/>
              <a:t> dan buat:</a:t>
            </a:r>
          </a:p>
          <a:p>
            <a:pPr lvl="1"/>
            <a:r>
              <a:rPr lang="en-ID" sz="3400" b="1" dirty="0"/>
              <a:t>Use Case Diagram</a:t>
            </a:r>
            <a:r>
              <a:rPr lang="en-ID" sz="3400" dirty="0"/>
              <a:t> (</a:t>
            </a:r>
            <a:r>
              <a:rPr lang="en-ID" sz="3400" dirty="0" err="1"/>
              <a:t>aktor</a:t>
            </a:r>
            <a:r>
              <a:rPr lang="en-ID" sz="3400" dirty="0"/>
              <a:t> &amp; </a:t>
            </a:r>
            <a:r>
              <a:rPr lang="en-ID" sz="3400" dirty="0" err="1"/>
              <a:t>skenario</a:t>
            </a:r>
            <a:r>
              <a:rPr lang="en-ID" sz="3400" dirty="0"/>
              <a:t>)</a:t>
            </a:r>
          </a:p>
          <a:p>
            <a:pPr lvl="1"/>
            <a:r>
              <a:rPr lang="en-ID" sz="3400" b="1" dirty="0"/>
              <a:t>Activity Diagram</a:t>
            </a:r>
            <a:r>
              <a:rPr lang="en-ID" sz="3400" dirty="0"/>
              <a:t> (</a:t>
            </a:r>
            <a:r>
              <a:rPr lang="en-ID" sz="3400" dirty="0" err="1"/>
              <a:t>aliran</a:t>
            </a:r>
            <a:r>
              <a:rPr lang="en-ID" sz="3400" dirty="0"/>
              <a:t> </a:t>
            </a:r>
            <a:r>
              <a:rPr lang="en-ID" sz="3400" dirty="0" err="1"/>
              <a:t>aktivitas</a:t>
            </a:r>
            <a:r>
              <a:rPr lang="en-ID" sz="3400" dirty="0"/>
              <a:t> </a:t>
            </a:r>
            <a:r>
              <a:rPr lang="en-ID" sz="3400" dirty="0" err="1"/>
              <a:t>rinci</a:t>
            </a:r>
            <a:r>
              <a:rPr lang="en-ID" sz="3400" dirty="0"/>
              <a:t>)</a:t>
            </a:r>
          </a:p>
          <a:p>
            <a:pPr lvl="1"/>
            <a:r>
              <a:rPr lang="en-ID" sz="3400" b="1" dirty="0"/>
              <a:t>Sequence Diagram</a:t>
            </a:r>
            <a:r>
              <a:rPr lang="en-ID" sz="3400" dirty="0"/>
              <a:t> (</a:t>
            </a:r>
            <a:r>
              <a:rPr lang="en-ID" sz="3400" dirty="0" err="1"/>
              <a:t>interaksi</a:t>
            </a:r>
            <a:r>
              <a:rPr lang="en-ID" sz="3400" dirty="0"/>
              <a:t> </a:t>
            </a:r>
            <a:r>
              <a:rPr lang="en-ID" sz="3400" dirty="0" err="1"/>
              <a:t>objek</a:t>
            </a:r>
            <a:r>
              <a:rPr lang="en-ID" sz="3400" dirty="0"/>
              <a:t>/</a:t>
            </a:r>
            <a:r>
              <a:rPr lang="en-ID" sz="3400" dirty="0" err="1"/>
              <a:t>komponen</a:t>
            </a:r>
            <a:r>
              <a:rPr lang="en-ID" sz="3400" dirty="0"/>
              <a:t> </a:t>
            </a:r>
            <a:r>
              <a:rPr lang="en-ID" sz="3400" dirty="0" err="1"/>
              <a:t>untuk</a:t>
            </a:r>
            <a:r>
              <a:rPr lang="en-ID" sz="3400" dirty="0"/>
              <a:t> </a:t>
            </a:r>
            <a:r>
              <a:rPr lang="en-ID" sz="3400" dirty="0" err="1"/>
              <a:t>satu</a:t>
            </a:r>
            <a:r>
              <a:rPr lang="en-ID" sz="3400" dirty="0"/>
              <a:t> </a:t>
            </a:r>
            <a:r>
              <a:rPr lang="en-ID" sz="3400" dirty="0" err="1"/>
              <a:t>skenario</a:t>
            </a:r>
            <a:r>
              <a:rPr lang="en-ID" sz="3400" dirty="0"/>
              <a:t> </a:t>
            </a:r>
            <a:r>
              <a:rPr lang="en-ID" sz="3400" dirty="0" err="1"/>
              <a:t>kunci</a:t>
            </a:r>
            <a:r>
              <a:rPr lang="en-ID" sz="3400" dirty="0"/>
              <a:t> per </a:t>
            </a:r>
            <a:r>
              <a:rPr lang="en-ID" sz="3400" dirty="0" err="1"/>
              <a:t>fitur</a:t>
            </a:r>
            <a:r>
              <a:rPr lang="en-ID" sz="3400" dirty="0"/>
              <a:t>)</a:t>
            </a:r>
          </a:p>
          <a:p>
            <a:pPr lvl="1"/>
            <a:r>
              <a:rPr lang="en-ID" sz="3400" b="1" dirty="0"/>
              <a:t>Class Diagram</a:t>
            </a:r>
            <a:r>
              <a:rPr lang="en-ID" sz="3400" dirty="0"/>
              <a:t> (</a:t>
            </a:r>
            <a:r>
              <a:rPr lang="en-ID" sz="3400" dirty="0" err="1"/>
              <a:t>struktur</a:t>
            </a:r>
            <a:r>
              <a:rPr lang="en-ID" sz="3400" dirty="0"/>
              <a:t> </a:t>
            </a:r>
            <a:r>
              <a:rPr lang="en-ID" sz="3400" dirty="0" err="1"/>
              <a:t>objek</a:t>
            </a:r>
            <a:r>
              <a:rPr lang="en-ID" sz="3400" dirty="0"/>
              <a:t> dan </a:t>
            </a:r>
            <a:r>
              <a:rPr lang="en-ID" sz="3400" dirty="0" err="1"/>
              <a:t>relasinya</a:t>
            </a:r>
            <a:r>
              <a:rPr lang="en-ID" sz="3400" dirty="0"/>
              <a:t>)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6399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A0D30-1AFA-8241-7EB7-B0B8CEE6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 UTS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C96F-E60A-D1A4-5F79-4FABF6895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D" sz="2800" dirty="0"/>
              <a:t>Desain </a:t>
            </a:r>
            <a:r>
              <a:rPr lang="en-ID" sz="2800" b="1" dirty="0"/>
              <a:t>ERD</a:t>
            </a:r>
            <a:r>
              <a:rPr lang="en-ID" sz="2800" dirty="0"/>
              <a:t> </a:t>
            </a:r>
            <a:r>
              <a:rPr lang="en-ID" sz="2800" dirty="0" err="1"/>
              <a:t>lengkap</a:t>
            </a:r>
            <a:r>
              <a:rPr lang="en-ID" sz="2800" dirty="0"/>
              <a:t> (</a:t>
            </a:r>
            <a:r>
              <a:rPr lang="en-ID" sz="2800" dirty="0" err="1"/>
              <a:t>tabel</a:t>
            </a:r>
            <a:r>
              <a:rPr lang="en-ID" sz="2800" dirty="0"/>
              <a:t>, PK, FK, </a:t>
            </a:r>
            <a:r>
              <a:rPr lang="en-ID" sz="2800" dirty="0" err="1"/>
              <a:t>atribut</a:t>
            </a:r>
            <a:r>
              <a:rPr lang="en-ID" sz="2800" dirty="0"/>
              <a:t>, </a:t>
            </a:r>
            <a:r>
              <a:rPr lang="en-ID" sz="2800" dirty="0" err="1"/>
              <a:t>tipe</a:t>
            </a:r>
            <a:r>
              <a:rPr lang="en-ID" sz="2800" dirty="0"/>
              <a:t> data, </a:t>
            </a:r>
            <a:r>
              <a:rPr lang="en-ID" sz="2800" dirty="0" err="1"/>
              <a:t>kardinalitas</a:t>
            </a:r>
            <a:r>
              <a:rPr lang="en-ID" sz="2800" dirty="0"/>
              <a:t>).</a:t>
            </a:r>
          </a:p>
          <a:p>
            <a:pPr lvl="0"/>
            <a:r>
              <a:rPr lang="en-ID" sz="2800" dirty="0" err="1"/>
              <a:t>Ekspor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i="1" dirty="0"/>
              <a:t>generate</a:t>
            </a:r>
            <a:r>
              <a:rPr lang="en-ID" sz="2800" dirty="0"/>
              <a:t> </a:t>
            </a:r>
            <a:r>
              <a:rPr lang="en-ID" sz="2800" b="1" dirty="0"/>
              <a:t>DDL / SQL</a:t>
            </a:r>
            <a:r>
              <a:rPr lang="en-ID" sz="2800" dirty="0"/>
              <a:t> (CREATE TABLE, constraints, indexes) </a:t>
            </a:r>
            <a:r>
              <a:rPr lang="en-ID" sz="2800" dirty="0" err="1"/>
              <a:t>dari</a:t>
            </a:r>
            <a:r>
              <a:rPr lang="en-ID" sz="2800" dirty="0"/>
              <a:t> ERD </a:t>
            </a:r>
            <a:r>
              <a:rPr lang="en-ID" sz="2800" dirty="0" err="1"/>
              <a:t>menggunakan</a:t>
            </a:r>
            <a:r>
              <a:rPr lang="en-ID" sz="2800" dirty="0"/>
              <a:t> tools yang </a:t>
            </a:r>
            <a:r>
              <a:rPr lang="en-ID" sz="2800" dirty="0" err="1"/>
              <a:t>direkomendasikan</a:t>
            </a:r>
            <a:r>
              <a:rPr lang="en-ID" sz="2800" dirty="0"/>
              <a:t>.</a:t>
            </a:r>
          </a:p>
          <a:p>
            <a:pPr lvl="0"/>
            <a:r>
              <a:rPr lang="en-ID" sz="2800" dirty="0" err="1"/>
              <a:t>Sediakan</a:t>
            </a:r>
            <a:r>
              <a:rPr lang="en-ID" sz="2800" dirty="0"/>
              <a:t> </a:t>
            </a:r>
            <a:r>
              <a:rPr lang="en-ID" sz="2800" b="1" dirty="0" err="1"/>
              <a:t>paket</a:t>
            </a:r>
            <a:r>
              <a:rPr lang="en-ID" sz="2800" b="1" dirty="0"/>
              <a:t> </a:t>
            </a:r>
            <a:r>
              <a:rPr lang="en-ID" sz="2800" b="1" dirty="0" err="1"/>
              <a:t>pengumpulan</a:t>
            </a:r>
            <a:r>
              <a:rPr lang="en-ID" sz="2800" dirty="0"/>
              <a:t>: file BPMN (XML/PNG), diagram UML (file .</a:t>
            </a:r>
            <a:r>
              <a:rPr lang="en-ID" sz="2800" dirty="0" err="1"/>
              <a:t>drawio</a:t>
            </a:r>
            <a:r>
              <a:rPr lang="en-ID" sz="2800" dirty="0"/>
              <a:t>/.</a:t>
            </a:r>
            <a:r>
              <a:rPr lang="en-ID" sz="2800" dirty="0" err="1"/>
              <a:t>png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XMI </a:t>
            </a:r>
            <a:r>
              <a:rPr lang="en-ID" sz="2800" dirty="0" err="1"/>
              <a:t>jika</a:t>
            </a:r>
            <a:r>
              <a:rPr lang="en-ID" sz="2800" dirty="0"/>
              <a:t> tooling </a:t>
            </a:r>
            <a:r>
              <a:rPr lang="en-ID" sz="2800" dirty="0" err="1"/>
              <a:t>mendukung</a:t>
            </a:r>
            <a:r>
              <a:rPr lang="en-ID" sz="2800" dirty="0"/>
              <a:t>), file ERD (SQL/DBML), dan file SQL (.</a:t>
            </a:r>
            <a:r>
              <a:rPr lang="en-ID" sz="2800" dirty="0" err="1"/>
              <a:t>sql</a:t>
            </a:r>
            <a:r>
              <a:rPr lang="en-ID" sz="2800" dirty="0"/>
              <a:t>) </a:t>
            </a:r>
            <a:r>
              <a:rPr lang="en-ID" sz="2800" dirty="0" err="1"/>
              <a:t>siap</a:t>
            </a:r>
            <a:r>
              <a:rPr lang="en-ID" sz="2800" dirty="0"/>
              <a:t> </a:t>
            </a:r>
            <a:r>
              <a:rPr lang="en-ID" sz="2800" dirty="0" err="1"/>
              <a:t>dijalankan</a:t>
            </a:r>
            <a:r>
              <a:rPr lang="en-ID" sz="2800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1050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D610-B12D-27DD-E8FC-2AD6DDE7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Daftar </a:t>
            </a:r>
            <a:r>
              <a:rPr lang="en-US" dirty="0" err="1"/>
              <a:t>fitur</a:t>
            </a:r>
            <a:r>
              <a:rPr lang="en-US" dirty="0"/>
              <a:t> pilih salah </a:t>
            </a:r>
            <a:r>
              <a:rPr lang="en-US" dirty="0" err="1"/>
              <a:t>satu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10FDA-25AE-B0EA-0778-06E53165A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D" sz="2400" dirty="0"/>
              <a:t>A. </a:t>
            </a:r>
            <a:r>
              <a:rPr lang="en-ID" sz="2400" b="1" dirty="0" err="1"/>
              <a:t>Pendaftaran</a:t>
            </a:r>
            <a:r>
              <a:rPr lang="en-ID" sz="2400" b="1" dirty="0"/>
              <a:t> </a:t>
            </a:r>
            <a:r>
              <a:rPr lang="en-ID" sz="2400" b="1" dirty="0" err="1"/>
              <a:t>Pasien</a:t>
            </a:r>
            <a:r>
              <a:rPr lang="en-ID" sz="2400" b="1" dirty="0"/>
              <a:t> &amp; </a:t>
            </a:r>
            <a:r>
              <a:rPr lang="en-ID" sz="2400" b="1" dirty="0" err="1"/>
              <a:t>Pembuatan</a:t>
            </a:r>
            <a:r>
              <a:rPr lang="en-ID" sz="2400" b="1" dirty="0"/>
              <a:t> </a:t>
            </a:r>
            <a:r>
              <a:rPr lang="en-ID" sz="2400" b="1" dirty="0" err="1"/>
              <a:t>Rekam</a:t>
            </a:r>
            <a:r>
              <a:rPr lang="en-ID" sz="2400" b="1" dirty="0"/>
              <a:t> </a:t>
            </a:r>
            <a:r>
              <a:rPr lang="en-ID" sz="2400" b="1" dirty="0" err="1"/>
              <a:t>Medis</a:t>
            </a:r>
            <a:r>
              <a:rPr lang="en-ID" sz="2400" b="1" dirty="0"/>
              <a:t> (EMR)</a:t>
            </a:r>
            <a:endParaRPr lang="en-ID" sz="2400" dirty="0"/>
          </a:p>
          <a:p>
            <a:pPr lvl="0"/>
            <a:r>
              <a:rPr lang="en-ID" sz="2400" dirty="0"/>
              <a:t>B. </a:t>
            </a:r>
            <a:r>
              <a:rPr lang="en-ID" sz="2400" b="1" dirty="0" err="1"/>
              <a:t>Penjadwalan</a:t>
            </a:r>
            <a:r>
              <a:rPr lang="en-ID" sz="2400" b="1" dirty="0"/>
              <a:t> </a:t>
            </a:r>
            <a:r>
              <a:rPr lang="en-ID" sz="2400" b="1" dirty="0" err="1"/>
              <a:t>Janji</a:t>
            </a:r>
            <a:r>
              <a:rPr lang="en-ID" sz="2400" b="1" dirty="0"/>
              <a:t> </a:t>
            </a:r>
            <a:r>
              <a:rPr lang="en-ID" sz="2400" b="1" dirty="0" err="1"/>
              <a:t>Temu</a:t>
            </a:r>
            <a:r>
              <a:rPr lang="en-ID" sz="2400" b="1" dirty="0"/>
              <a:t> / Appointment</a:t>
            </a:r>
            <a:endParaRPr lang="en-ID" sz="2400" dirty="0"/>
          </a:p>
          <a:p>
            <a:pPr lvl="0"/>
            <a:r>
              <a:rPr lang="en-ID" sz="2400" dirty="0"/>
              <a:t>C. </a:t>
            </a:r>
            <a:r>
              <a:rPr lang="en-ID" sz="2400" b="1" dirty="0" err="1"/>
              <a:t>Manajemen</a:t>
            </a:r>
            <a:r>
              <a:rPr lang="en-ID" sz="2400" b="1" dirty="0"/>
              <a:t> Rawat </a:t>
            </a:r>
            <a:r>
              <a:rPr lang="en-ID" sz="2400" b="1" dirty="0" err="1"/>
              <a:t>Inap</a:t>
            </a:r>
            <a:r>
              <a:rPr lang="en-ID" sz="2400" b="1" dirty="0"/>
              <a:t> (admission, bed assignment, discharge)</a:t>
            </a:r>
            <a:endParaRPr lang="en-ID" sz="2400" dirty="0"/>
          </a:p>
          <a:p>
            <a:pPr lvl="0"/>
            <a:r>
              <a:rPr lang="en-ID" sz="2400" dirty="0"/>
              <a:t>D. </a:t>
            </a:r>
            <a:r>
              <a:rPr lang="en-ID" sz="2400" b="1" dirty="0" err="1"/>
              <a:t>Pengelolaan</a:t>
            </a:r>
            <a:r>
              <a:rPr lang="en-ID" sz="2400" b="1" dirty="0"/>
              <a:t> </a:t>
            </a:r>
            <a:r>
              <a:rPr lang="en-ID" sz="2400" b="1" dirty="0" err="1"/>
              <a:t>Resep</a:t>
            </a:r>
            <a:r>
              <a:rPr lang="en-ID" sz="2400" b="1" dirty="0"/>
              <a:t> &amp; Farmasi (prescription -&gt; dispensing)</a:t>
            </a:r>
            <a:endParaRPr lang="en-ID" sz="2400" dirty="0"/>
          </a:p>
          <a:p>
            <a:pPr lvl="0"/>
            <a:r>
              <a:rPr lang="en-ID" sz="2400" dirty="0"/>
              <a:t>E. </a:t>
            </a:r>
            <a:r>
              <a:rPr lang="en-ID" sz="2400" b="1" dirty="0"/>
              <a:t>Order &amp; </a:t>
            </a:r>
            <a:r>
              <a:rPr lang="en-ID" sz="2400" b="1" dirty="0" err="1"/>
              <a:t>Pelaporan</a:t>
            </a:r>
            <a:r>
              <a:rPr lang="en-ID" sz="2400" b="1" dirty="0"/>
              <a:t> </a:t>
            </a:r>
            <a:r>
              <a:rPr lang="en-ID" sz="2400" b="1" dirty="0" err="1"/>
              <a:t>Laboratorium</a:t>
            </a:r>
            <a:endParaRPr lang="en-ID" sz="2400" dirty="0"/>
          </a:p>
          <a:p>
            <a:pPr lvl="0"/>
            <a:r>
              <a:rPr lang="en-ID" sz="2400" dirty="0"/>
              <a:t>F. </a:t>
            </a:r>
            <a:r>
              <a:rPr lang="en-ID" sz="2400" b="1" dirty="0" err="1"/>
              <a:t>Tagihan</a:t>
            </a:r>
            <a:r>
              <a:rPr lang="en-ID" sz="2400" b="1" dirty="0"/>
              <a:t> &amp; </a:t>
            </a:r>
            <a:r>
              <a:rPr lang="en-ID" sz="2400" b="1" dirty="0" err="1"/>
              <a:t>Pembayaran</a:t>
            </a:r>
            <a:r>
              <a:rPr lang="en-ID" sz="2400" b="1" dirty="0"/>
              <a:t> (billing, insurance claim)</a:t>
            </a:r>
            <a:endParaRPr lang="en-ID" sz="2400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75827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939A4-FF6E-58C7-F1D5-0A85FEF8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 (format dan </a:t>
            </a:r>
            <a:r>
              <a:rPr lang="en-US" dirty="0" err="1"/>
              <a:t>isi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E7948-F8DF-6E02-A355-C2B2087FF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6" y="1921565"/>
            <a:ext cx="11555896" cy="4649832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ID" sz="6000" b="1" dirty="0"/>
              <a:t>BPMN file (format .</a:t>
            </a:r>
            <a:r>
              <a:rPr lang="en-ID" sz="6000" b="1" dirty="0" err="1"/>
              <a:t>bpmn</a:t>
            </a:r>
            <a:r>
              <a:rPr lang="en-ID" sz="6000" b="1" dirty="0"/>
              <a:t>/.xml) + render PNG.</a:t>
            </a:r>
          </a:p>
          <a:p>
            <a:pPr lvl="0"/>
            <a:r>
              <a:rPr lang="en-ID" sz="6000" b="1" dirty="0"/>
              <a:t>Use Case Diagram (PNG + file editor </a:t>
            </a:r>
            <a:r>
              <a:rPr lang="en-ID" sz="6000" b="1" dirty="0" err="1"/>
              <a:t>jika</a:t>
            </a:r>
            <a:r>
              <a:rPr lang="en-ID" sz="6000" b="1" dirty="0"/>
              <a:t> </a:t>
            </a:r>
            <a:r>
              <a:rPr lang="en-ID" sz="6000" b="1" dirty="0" err="1"/>
              <a:t>ada</a:t>
            </a:r>
            <a:r>
              <a:rPr lang="en-ID" sz="6000" b="1" dirty="0"/>
              <a:t>).</a:t>
            </a:r>
          </a:p>
          <a:p>
            <a:pPr lvl="0"/>
            <a:r>
              <a:rPr lang="en-ID" sz="6000" b="1" dirty="0"/>
              <a:t>Activity Diagram (PNG).</a:t>
            </a:r>
          </a:p>
          <a:p>
            <a:pPr lvl="0"/>
            <a:r>
              <a:rPr lang="en-ID" sz="6000" b="1" dirty="0"/>
              <a:t>Sequence Diagram (</a:t>
            </a:r>
            <a:r>
              <a:rPr lang="en-ID" sz="6000" b="1" dirty="0" err="1"/>
              <a:t>satu</a:t>
            </a:r>
            <a:r>
              <a:rPr lang="en-ID" sz="6000" b="1" dirty="0"/>
              <a:t> </a:t>
            </a:r>
            <a:r>
              <a:rPr lang="en-ID" sz="6000" b="1" dirty="0" err="1"/>
              <a:t>skenario</a:t>
            </a:r>
            <a:r>
              <a:rPr lang="en-ID" sz="6000" b="1" dirty="0"/>
              <a:t> </a:t>
            </a:r>
            <a:r>
              <a:rPr lang="en-ID" sz="6000" b="1" dirty="0" err="1"/>
              <a:t>utama</a:t>
            </a:r>
            <a:r>
              <a:rPr lang="en-ID" sz="6000" b="1" dirty="0"/>
              <a:t> per </a:t>
            </a:r>
            <a:r>
              <a:rPr lang="en-ID" sz="6000" b="1" dirty="0" err="1"/>
              <a:t>fitur</a:t>
            </a:r>
            <a:r>
              <a:rPr lang="en-ID" sz="6000" b="1" dirty="0"/>
              <a:t>, PNG).</a:t>
            </a:r>
          </a:p>
          <a:p>
            <a:pPr lvl="0"/>
            <a:r>
              <a:rPr lang="en-ID" sz="6000" b="1" dirty="0"/>
              <a:t>Class Diagram (PNG + file .</a:t>
            </a:r>
            <a:r>
              <a:rPr lang="en-ID" sz="6000" b="1" dirty="0" err="1"/>
              <a:t>uml</a:t>
            </a:r>
            <a:r>
              <a:rPr lang="en-ID" sz="6000" b="1" dirty="0"/>
              <a:t>/.</a:t>
            </a:r>
            <a:r>
              <a:rPr lang="en-ID" sz="6000" b="1" dirty="0" err="1"/>
              <a:t>xmi</a:t>
            </a:r>
            <a:r>
              <a:rPr lang="en-ID" sz="6000" b="1" dirty="0"/>
              <a:t> optional).</a:t>
            </a:r>
          </a:p>
          <a:p>
            <a:pPr lvl="0"/>
            <a:r>
              <a:rPr lang="en-ID" sz="6000" b="1" dirty="0"/>
              <a:t>ERD (file .</a:t>
            </a:r>
            <a:r>
              <a:rPr lang="en-ID" sz="6000" b="1" dirty="0" err="1"/>
              <a:t>dbml</a:t>
            </a:r>
            <a:r>
              <a:rPr lang="en-ID" sz="6000" b="1" dirty="0"/>
              <a:t> OR .</a:t>
            </a:r>
            <a:r>
              <a:rPr lang="en-ID" sz="6000" b="1" dirty="0" err="1"/>
              <a:t>mwb</a:t>
            </a:r>
            <a:r>
              <a:rPr lang="en-ID" sz="6000" b="1" dirty="0"/>
              <a:t> OR .</a:t>
            </a:r>
            <a:r>
              <a:rPr lang="en-ID" sz="6000" b="1" dirty="0" err="1"/>
              <a:t>sql</a:t>
            </a:r>
            <a:r>
              <a:rPr lang="en-ID" sz="6000" b="1" dirty="0"/>
              <a:t>) + PNG.</a:t>
            </a:r>
          </a:p>
          <a:p>
            <a:pPr lvl="0"/>
            <a:r>
              <a:rPr lang="en-ID" sz="6000" b="1" dirty="0"/>
              <a:t>SQL DDL file (.</a:t>
            </a:r>
            <a:r>
              <a:rPr lang="en-ID" sz="6000" b="1" dirty="0" err="1"/>
              <a:t>sql</a:t>
            </a:r>
            <a:r>
              <a:rPr lang="en-ID" sz="6000" b="1" dirty="0"/>
              <a:t>) yang </a:t>
            </a:r>
            <a:r>
              <a:rPr lang="en-ID" sz="6000" b="1" dirty="0" err="1"/>
              <a:t>bisa</a:t>
            </a:r>
            <a:r>
              <a:rPr lang="en-ID" sz="6000" b="1" dirty="0"/>
              <a:t> </a:t>
            </a:r>
            <a:r>
              <a:rPr lang="en-ID" sz="6000" b="1" dirty="0" err="1"/>
              <a:t>dieksekusi</a:t>
            </a:r>
            <a:r>
              <a:rPr lang="en-ID" sz="6000" b="1" dirty="0"/>
              <a:t> (CREATE TABLE ...).</a:t>
            </a:r>
          </a:p>
          <a:p>
            <a:pPr lvl="0"/>
            <a:r>
              <a:rPr lang="en-ID" sz="6000" b="1" dirty="0" err="1"/>
              <a:t>Dokumen</a:t>
            </a:r>
            <a:r>
              <a:rPr lang="en-ID" sz="6000" b="1" dirty="0"/>
              <a:t> </a:t>
            </a:r>
            <a:r>
              <a:rPr lang="en-ID" sz="6000" b="1" dirty="0" err="1"/>
              <a:t>ringkas</a:t>
            </a:r>
            <a:r>
              <a:rPr lang="en-ID" sz="6000" b="1" dirty="0"/>
              <a:t> (pdf) yang </a:t>
            </a:r>
            <a:r>
              <a:rPr lang="en-ID" sz="6000" b="1" dirty="0" err="1"/>
              <a:t>berisi</a:t>
            </a:r>
            <a:r>
              <a:rPr lang="en-ID" sz="6000" b="1" dirty="0"/>
              <a:t>: </a:t>
            </a:r>
            <a:r>
              <a:rPr lang="en-ID" sz="6000" b="1" dirty="0" err="1"/>
              <a:t>asumsi</a:t>
            </a:r>
            <a:r>
              <a:rPr lang="en-ID" sz="6000" b="1" dirty="0"/>
              <a:t>, daftar </a:t>
            </a:r>
            <a:r>
              <a:rPr lang="en-ID" sz="6000" b="1" dirty="0" err="1"/>
              <a:t>aktor</a:t>
            </a:r>
            <a:r>
              <a:rPr lang="en-ID" sz="6000" b="1" dirty="0"/>
              <a:t>, </a:t>
            </a:r>
            <a:r>
              <a:rPr lang="en-ID" sz="6000" b="1" dirty="0" err="1"/>
              <a:t>skenario</a:t>
            </a:r>
            <a:r>
              <a:rPr lang="en-ID" sz="6000" b="1" dirty="0"/>
              <a:t> </a:t>
            </a:r>
            <a:r>
              <a:rPr lang="en-ID" sz="6000" b="1" dirty="0" err="1"/>
              <a:t>utama</a:t>
            </a:r>
            <a:r>
              <a:rPr lang="en-ID" sz="6000" b="1" dirty="0"/>
              <a:t>, dan </a:t>
            </a:r>
            <a:r>
              <a:rPr lang="en-ID" sz="6000" b="1" dirty="0" err="1"/>
              <a:t>instruksi</a:t>
            </a:r>
            <a:r>
              <a:rPr lang="en-ID" sz="6000" b="1" dirty="0"/>
              <a:t> </a:t>
            </a:r>
            <a:r>
              <a:rPr lang="en-ID" sz="6000" b="1" dirty="0" err="1"/>
              <a:t>untuk</a:t>
            </a:r>
            <a:r>
              <a:rPr lang="en-ID" sz="6000" b="1" dirty="0"/>
              <a:t> </a:t>
            </a:r>
            <a:r>
              <a:rPr lang="en-ID" sz="6000" b="1" dirty="0" err="1"/>
              <a:t>menjalankan</a:t>
            </a:r>
            <a:r>
              <a:rPr lang="en-ID" sz="6000" b="1" dirty="0"/>
              <a:t> SQL (</a:t>
            </a:r>
            <a:r>
              <a:rPr lang="en-ID" sz="6000" b="1" dirty="0" err="1"/>
              <a:t>contoh</a:t>
            </a:r>
            <a:r>
              <a:rPr lang="en-ID" sz="6000" b="1" dirty="0"/>
              <a:t>: </a:t>
            </a:r>
            <a:r>
              <a:rPr lang="en-ID" sz="6000" b="1" dirty="0" err="1"/>
              <a:t>urutan</a:t>
            </a:r>
            <a:r>
              <a:rPr lang="en-ID" sz="6000" b="1" dirty="0"/>
              <a:t> </a:t>
            </a:r>
            <a:r>
              <a:rPr lang="en-ID" sz="6000" b="1" dirty="0" err="1"/>
              <a:t>pembuatan</a:t>
            </a:r>
            <a:r>
              <a:rPr lang="en-ID" sz="6000" b="1" dirty="0"/>
              <a:t> </a:t>
            </a:r>
            <a:r>
              <a:rPr lang="en-ID" sz="6000" b="1" dirty="0" err="1"/>
              <a:t>tabel</a:t>
            </a:r>
            <a:r>
              <a:rPr lang="en-ID" sz="6000" b="1" dirty="0"/>
              <a:t> </a:t>
            </a:r>
            <a:r>
              <a:rPr lang="en-ID" sz="6000" b="1" dirty="0" err="1"/>
              <a:t>bila</a:t>
            </a:r>
            <a:r>
              <a:rPr lang="en-ID" sz="6000" b="1" dirty="0"/>
              <a:t> </a:t>
            </a:r>
            <a:r>
              <a:rPr lang="en-ID" sz="6000" b="1" dirty="0" err="1"/>
              <a:t>ada</a:t>
            </a:r>
            <a:r>
              <a:rPr lang="en-ID" sz="6000" b="1" dirty="0"/>
              <a:t> FK).</a:t>
            </a:r>
          </a:p>
          <a:p>
            <a:pPr lvl="0"/>
            <a:r>
              <a:rPr lang="en-ID" sz="6000" b="1" dirty="0"/>
              <a:t>(</a:t>
            </a:r>
            <a:r>
              <a:rPr lang="en-ID" sz="6000" b="1" dirty="0" err="1"/>
              <a:t>Opsional</a:t>
            </a:r>
            <a:r>
              <a:rPr lang="en-ID" sz="6000" b="1" dirty="0"/>
              <a:t>) Dump sample data (INSERT statements) minimal 5–10 baris per </a:t>
            </a:r>
            <a:r>
              <a:rPr lang="en-ID" sz="6000" b="1" dirty="0" err="1"/>
              <a:t>tabel</a:t>
            </a:r>
            <a:r>
              <a:rPr lang="en-ID" sz="6000" b="1" dirty="0"/>
              <a:t> </a:t>
            </a:r>
            <a:r>
              <a:rPr lang="en-ID" sz="6000" b="1" dirty="0" err="1"/>
              <a:t>utama</a:t>
            </a:r>
            <a:r>
              <a:rPr lang="en-ID" sz="6000" b="1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6231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65A04-1783-CC96-6013-C1AC05A39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Petunjuk </a:t>
            </a:r>
            <a:r>
              <a:rPr lang="en-US" dirty="0" err="1"/>
              <a:t>pengerjaan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E6028-D8AD-79D2-DE74-E27663565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25" y="2002184"/>
            <a:ext cx="10665350" cy="4332356"/>
          </a:xfrm>
        </p:spPr>
        <p:txBody>
          <a:bodyPr/>
          <a:lstStyle/>
          <a:p>
            <a:pPr lvl="0"/>
            <a:r>
              <a:rPr lang="en-ID" sz="2800" b="1" dirty="0" err="1"/>
              <a:t>Analisis</a:t>
            </a:r>
            <a:r>
              <a:rPr lang="en-ID" sz="2800" b="1" dirty="0"/>
              <a:t> proses</a:t>
            </a:r>
            <a:r>
              <a:rPr lang="en-ID" sz="2800" dirty="0"/>
              <a:t>: </a:t>
            </a:r>
            <a:r>
              <a:rPr lang="en-ID" sz="2800" dirty="0" err="1"/>
              <a:t>Tuliskan</a:t>
            </a:r>
            <a:r>
              <a:rPr lang="en-ID" sz="2800" dirty="0"/>
              <a:t> </a:t>
            </a:r>
            <a:r>
              <a:rPr lang="en-ID" sz="2800" dirty="0" err="1"/>
              <a:t>narasi</a:t>
            </a:r>
            <a:r>
              <a:rPr lang="en-ID" sz="2800" dirty="0"/>
              <a:t> proses (mis. </a:t>
            </a:r>
            <a:r>
              <a:rPr lang="en-ID" sz="2800" dirty="0" err="1"/>
              <a:t>pasien</a:t>
            </a:r>
            <a:r>
              <a:rPr lang="en-ID" sz="2800" dirty="0"/>
              <a:t> </a:t>
            </a:r>
            <a:r>
              <a:rPr lang="en-ID" sz="2800" dirty="0" err="1"/>
              <a:t>datang</a:t>
            </a:r>
            <a:r>
              <a:rPr lang="en-ID" sz="2800" dirty="0"/>
              <a:t> → </a:t>
            </a:r>
            <a:r>
              <a:rPr lang="en-ID" sz="2800" dirty="0" err="1"/>
              <a:t>registrasi</a:t>
            </a:r>
            <a:r>
              <a:rPr lang="en-ID" sz="2800" dirty="0"/>
              <a:t> → triage → </a:t>
            </a:r>
            <a:r>
              <a:rPr lang="en-ID" sz="2800" dirty="0" err="1"/>
              <a:t>dokter</a:t>
            </a:r>
            <a:r>
              <a:rPr lang="en-ID" sz="2800" dirty="0"/>
              <a:t> → </a:t>
            </a:r>
            <a:r>
              <a:rPr lang="en-ID" sz="2800" dirty="0" err="1"/>
              <a:t>resep</a:t>
            </a:r>
            <a:r>
              <a:rPr lang="en-ID" sz="2800" dirty="0"/>
              <a:t> → </a:t>
            </a:r>
            <a:r>
              <a:rPr lang="en-ID" sz="2800" dirty="0" err="1"/>
              <a:t>pembayaran</a:t>
            </a:r>
            <a:r>
              <a:rPr lang="en-ID" sz="2800" dirty="0"/>
              <a:t>). Buat BPMN.</a:t>
            </a:r>
          </a:p>
          <a:p>
            <a:pPr lvl="0"/>
            <a:r>
              <a:rPr lang="en-ID" sz="2800" b="1" dirty="0"/>
              <a:t>Mapping </a:t>
            </a:r>
            <a:r>
              <a:rPr lang="en-ID" sz="2800" b="1" dirty="0" err="1"/>
              <a:t>ke</a:t>
            </a:r>
            <a:r>
              <a:rPr lang="en-ID" sz="2800" b="1" dirty="0"/>
              <a:t> UML</a:t>
            </a:r>
            <a:r>
              <a:rPr lang="en-ID" sz="2800" dirty="0"/>
              <a:t>:</a:t>
            </a:r>
          </a:p>
          <a:p>
            <a:pPr lvl="1"/>
            <a:r>
              <a:rPr lang="en-ID" sz="2400" dirty="0"/>
              <a:t>Dari </a:t>
            </a:r>
            <a:r>
              <a:rPr lang="en-ID" sz="2400" dirty="0" err="1"/>
              <a:t>aktor</a:t>
            </a:r>
            <a:r>
              <a:rPr lang="en-ID" sz="2400" dirty="0"/>
              <a:t> &amp; </a:t>
            </a:r>
            <a:r>
              <a:rPr lang="en-ID" sz="2400" dirty="0" err="1"/>
              <a:t>kegiatan</a:t>
            </a:r>
            <a:r>
              <a:rPr lang="en-ID" sz="2400" dirty="0"/>
              <a:t> BPMN, buat </a:t>
            </a:r>
            <a:r>
              <a:rPr lang="en-ID" sz="2400" b="1" dirty="0"/>
              <a:t>Use Case</a:t>
            </a:r>
            <a:r>
              <a:rPr lang="en-ID" sz="2400" dirty="0"/>
              <a:t>.</a:t>
            </a:r>
          </a:p>
          <a:p>
            <a:pPr lvl="1"/>
            <a:r>
              <a:rPr lang="en-ID" sz="2400" dirty="0" err="1"/>
              <a:t>Untuk</a:t>
            </a:r>
            <a:r>
              <a:rPr lang="en-ID" sz="2400" dirty="0"/>
              <a:t> proses linear/</a:t>
            </a:r>
            <a:r>
              <a:rPr lang="en-ID" sz="2400" dirty="0" err="1"/>
              <a:t>keputusan</a:t>
            </a:r>
            <a:r>
              <a:rPr lang="en-ID" sz="2400" dirty="0"/>
              <a:t>, buat </a:t>
            </a:r>
            <a:r>
              <a:rPr lang="en-ID" sz="2400" b="1" dirty="0"/>
              <a:t>Activity Diagram</a:t>
            </a:r>
            <a:r>
              <a:rPr lang="en-ID" sz="2400" dirty="0"/>
              <a:t>.</a:t>
            </a:r>
          </a:p>
          <a:p>
            <a:pPr lvl="1"/>
            <a:r>
              <a:rPr lang="en-ID" sz="2400" dirty="0" err="1"/>
              <a:t>Pilih</a:t>
            </a:r>
            <a:r>
              <a:rPr lang="en-ID" sz="2400" dirty="0"/>
              <a:t> </a:t>
            </a:r>
            <a:r>
              <a:rPr lang="en-ID" sz="2400" dirty="0" err="1"/>
              <a:t>satu</a:t>
            </a:r>
            <a:r>
              <a:rPr lang="en-ID" sz="2400" dirty="0"/>
              <a:t> </a:t>
            </a:r>
            <a:r>
              <a:rPr lang="en-ID" sz="2400" dirty="0" err="1"/>
              <a:t>skenario</a:t>
            </a:r>
            <a:r>
              <a:rPr lang="en-ID" sz="2400" dirty="0"/>
              <a:t> (mis. “</a:t>
            </a:r>
            <a:r>
              <a:rPr lang="en-ID" sz="2400" dirty="0" err="1"/>
              <a:t>Pasien</a:t>
            </a:r>
            <a:r>
              <a:rPr lang="en-ID" sz="2400" dirty="0"/>
              <a:t> </a:t>
            </a:r>
            <a:r>
              <a:rPr lang="en-ID" sz="2400" dirty="0" err="1"/>
              <a:t>membuat</a:t>
            </a:r>
            <a:r>
              <a:rPr lang="en-ID" sz="2400" dirty="0"/>
              <a:t> </a:t>
            </a:r>
            <a:r>
              <a:rPr lang="en-ID" sz="2400" dirty="0" err="1"/>
              <a:t>janji</a:t>
            </a:r>
            <a:r>
              <a:rPr lang="en-ID" sz="2400" dirty="0"/>
              <a:t>” </a:t>
            </a:r>
            <a:r>
              <a:rPr lang="en-ID" sz="2400" dirty="0" err="1"/>
              <a:t>atau</a:t>
            </a:r>
            <a:r>
              <a:rPr lang="en-ID" sz="2400" dirty="0"/>
              <a:t> “Dokter </a:t>
            </a:r>
            <a:r>
              <a:rPr lang="en-ID" sz="2400" dirty="0" err="1"/>
              <a:t>memesan</a:t>
            </a:r>
            <a:r>
              <a:rPr lang="en-ID" sz="2400" dirty="0"/>
              <a:t> lab”) dan buat </a:t>
            </a:r>
            <a:r>
              <a:rPr lang="en-ID" sz="2400" b="1" dirty="0"/>
              <a:t>Sequence Diagram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detail </a:t>
            </a:r>
            <a:r>
              <a:rPr lang="en-ID" sz="2400" dirty="0" err="1"/>
              <a:t>pesan</a:t>
            </a:r>
            <a:r>
              <a:rPr lang="en-ID" sz="2400" dirty="0"/>
              <a:t>/</a:t>
            </a:r>
            <a:r>
              <a:rPr lang="en-ID" sz="2400" dirty="0" err="1"/>
              <a:t>komunikasi</a:t>
            </a:r>
            <a:r>
              <a:rPr lang="en-ID" sz="2400" dirty="0"/>
              <a:t>.</a:t>
            </a:r>
          </a:p>
          <a:p>
            <a:pPr lvl="1"/>
            <a:r>
              <a:rPr lang="en-ID" sz="2400" dirty="0" err="1"/>
              <a:t>Tentukan</a:t>
            </a:r>
            <a:r>
              <a:rPr lang="en-ID" sz="2400" dirty="0"/>
              <a:t> </a:t>
            </a:r>
            <a:r>
              <a:rPr lang="en-ID" sz="2400" dirty="0" err="1"/>
              <a:t>entitas</a:t>
            </a:r>
            <a:r>
              <a:rPr lang="en-ID" sz="2400" dirty="0"/>
              <a:t> domain </a:t>
            </a:r>
            <a:r>
              <a:rPr lang="en-ID" sz="2400" dirty="0" err="1"/>
              <a:t>dari</a:t>
            </a:r>
            <a:r>
              <a:rPr lang="en-ID" sz="2400" dirty="0"/>
              <a:t> BPMN (</a:t>
            </a:r>
            <a:r>
              <a:rPr lang="en-ID" sz="2400" dirty="0" err="1"/>
              <a:t>Pasien</a:t>
            </a:r>
            <a:r>
              <a:rPr lang="en-ID" sz="2400" dirty="0"/>
              <a:t>, </a:t>
            </a:r>
            <a:r>
              <a:rPr lang="en-ID" sz="2400" dirty="0" err="1"/>
              <a:t>RekamMedis</a:t>
            </a:r>
            <a:r>
              <a:rPr lang="en-ID" sz="2400" dirty="0"/>
              <a:t>, </a:t>
            </a:r>
            <a:r>
              <a:rPr lang="en-ID" sz="2400" dirty="0" err="1"/>
              <a:t>JanjiTemu</a:t>
            </a:r>
            <a:r>
              <a:rPr lang="en-ID" sz="2400" dirty="0"/>
              <a:t>, Dokter, </a:t>
            </a:r>
            <a:r>
              <a:rPr lang="en-ID" sz="2400" dirty="0" err="1"/>
              <a:t>Ruangan</a:t>
            </a:r>
            <a:r>
              <a:rPr lang="en-ID" sz="2400" dirty="0"/>
              <a:t>, Obat, </a:t>
            </a:r>
            <a:r>
              <a:rPr lang="en-ID" sz="2400" dirty="0" err="1"/>
              <a:t>Resep</a:t>
            </a:r>
            <a:r>
              <a:rPr lang="en-ID" sz="2400" dirty="0"/>
              <a:t>, </a:t>
            </a:r>
            <a:r>
              <a:rPr lang="en-ID" sz="2400" dirty="0" err="1"/>
              <a:t>OrderLab</a:t>
            </a:r>
            <a:r>
              <a:rPr lang="en-ID" sz="2400" dirty="0"/>
              <a:t>, </a:t>
            </a:r>
            <a:r>
              <a:rPr lang="en-ID" sz="2400" dirty="0" err="1"/>
              <a:t>Tagihan</a:t>
            </a:r>
            <a:r>
              <a:rPr lang="en-ID" sz="2400" dirty="0"/>
              <a:t>) dan buat </a:t>
            </a:r>
            <a:r>
              <a:rPr lang="en-ID" sz="2400" b="1" dirty="0"/>
              <a:t>Class Diagram</a:t>
            </a:r>
            <a:r>
              <a:rPr lang="en-ID" sz="2400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43647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786E8-5052-3315-69DB-58E7D11CB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Petunjuk </a:t>
            </a:r>
            <a:r>
              <a:rPr lang="en-US" dirty="0" err="1"/>
              <a:t>pengerjaan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012B0-0EB0-0109-2FBE-758170191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D" sz="2800" b="1" dirty="0"/>
              <a:t>ERD &amp; </a:t>
            </a:r>
            <a:r>
              <a:rPr lang="en-ID" sz="2800" b="1" dirty="0" err="1"/>
              <a:t>Normalisasi</a:t>
            </a:r>
            <a:r>
              <a:rPr lang="en-ID" sz="2800" dirty="0"/>
              <a:t>: </a:t>
            </a:r>
            <a:r>
              <a:rPr lang="en-ID" sz="2800" dirty="0" err="1"/>
              <a:t>Bentuk</a:t>
            </a:r>
            <a:r>
              <a:rPr lang="en-ID" sz="2800" dirty="0"/>
              <a:t> </a:t>
            </a:r>
            <a:r>
              <a:rPr lang="en-ID" sz="2800" dirty="0" err="1"/>
              <a:t>tabel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class diagram. </a:t>
            </a:r>
            <a:r>
              <a:rPr lang="en-ID" sz="2800" dirty="0" err="1"/>
              <a:t>Terapkan</a:t>
            </a:r>
            <a:r>
              <a:rPr lang="en-ID" sz="2800" dirty="0"/>
              <a:t> </a:t>
            </a:r>
            <a:r>
              <a:rPr lang="en-ID" sz="2800" dirty="0" err="1"/>
              <a:t>normalisasi</a:t>
            </a:r>
            <a:r>
              <a:rPr lang="en-ID" sz="2800" dirty="0"/>
              <a:t> </a:t>
            </a:r>
            <a:r>
              <a:rPr lang="en-ID" sz="2800" dirty="0" err="1"/>
              <a:t>sampai</a:t>
            </a:r>
            <a:r>
              <a:rPr lang="en-ID" sz="2800" dirty="0"/>
              <a:t> 3NF minimal.</a:t>
            </a:r>
          </a:p>
          <a:p>
            <a:pPr lvl="0"/>
            <a:r>
              <a:rPr lang="en-ID" sz="2800" b="1" dirty="0"/>
              <a:t>Generate SQL</a:t>
            </a:r>
            <a:r>
              <a:rPr lang="en-ID" sz="2800" dirty="0"/>
              <a:t>: </a:t>
            </a:r>
            <a:r>
              <a:rPr lang="en-ID" sz="2800" dirty="0" err="1"/>
              <a:t>Gunakan</a:t>
            </a:r>
            <a:r>
              <a:rPr lang="en-ID" sz="2800" dirty="0"/>
              <a:t> tool yang </a:t>
            </a:r>
            <a:r>
              <a:rPr lang="en-ID" sz="2800" dirty="0" err="1"/>
              <a:t>dapat</a:t>
            </a:r>
            <a:r>
              <a:rPr lang="en-ID" sz="2800" dirty="0"/>
              <a:t> </a:t>
            </a:r>
            <a:r>
              <a:rPr lang="en-ID" sz="2800" i="1" dirty="0"/>
              <a:t>forward engineer</a:t>
            </a:r>
            <a:r>
              <a:rPr lang="en-ID" sz="2800" dirty="0"/>
              <a:t> ERD </a:t>
            </a:r>
            <a:r>
              <a:rPr lang="en-ID" sz="2800" dirty="0" err="1"/>
              <a:t>ke</a:t>
            </a:r>
            <a:r>
              <a:rPr lang="en-ID" sz="2800" dirty="0"/>
              <a:t> SQL (</a:t>
            </a:r>
            <a:r>
              <a:rPr lang="en-ID" sz="2800" dirty="0" err="1"/>
              <a:t>lihat</a:t>
            </a:r>
            <a:r>
              <a:rPr lang="en-ID" sz="2800" dirty="0"/>
              <a:t> </a:t>
            </a:r>
            <a:r>
              <a:rPr lang="en-ID" sz="2800" dirty="0" err="1"/>
              <a:t>rekomendasi</a:t>
            </a:r>
            <a:r>
              <a:rPr lang="en-ID" sz="2800" dirty="0"/>
              <a:t> di </a:t>
            </a:r>
            <a:r>
              <a:rPr lang="en-ID" sz="2800" dirty="0" err="1"/>
              <a:t>bagian</a:t>
            </a:r>
            <a:r>
              <a:rPr lang="en-ID" sz="2800" dirty="0"/>
              <a:t> </a:t>
            </a:r>
            <a:r>
              <a:rPr lang="en-ID" sz="2800" dirty="0" err="1"/>
              <a:t>alat</a:t>
            </a:r>
            <a:r>
              <a:rPr lang="en-ID" sz="2800" dirty="0"/>
              <a:t>).</a:t>
            </a:r>
          </a:p>
          <a:p>
            <a:pPr lvl="0"/>
            <a:r>
              <a:rPr lang="en-ID" sz="2800" b="1" dirty="0"/>
              <a:t>Test</a:t>
            </a:r>
            <a:r>
              <a:rPr lang="en-ID" sz="2800" dirty="0"/>
              <a:t>: </a:t>
            </a:r>
            <a:r>
              <a:rPr lang="en-ID" sz="2800" dirty="0" err="1"/>
              <a:t>Jalankan</a:t>
            </a:r>
            <a:r>
              <a:rPr lang="en-ID" sz="2800" dirty="0"/>
              <a:t> SQL di DB </a:t>
            </a:r>
            <a:r>
              <a:rPr lang="en-ID" sz="2800" dirty="0" err="1"/>
              <a:t>lokal</a:t>
            </a:r>
            <a:r>
              <a:rPr lang="en-ID" sz="2800" dirty="0"/>
              <a:t> (MySQL/PostgreSQL) dan </a:t>
            </a:r>
            <a:r>
              <a:rPr lang="en-ID" sz="2800" dirty="0" err="1"/>
              <a:t>pastikan</a:t>
            </a:r>
            <a:r>
              <a:rPr lang="en-ID" sz="2800" dirty="0"/>
              <a:t>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ada</a:t>
            </a:r>
            <a:r>
              <a:rPr lang="en-ID" sz="2800" dirty="0"/>
              <a:t> error FK; </a:t>
            </a:r>
            <a:r>
              <a:rPr lang="en-ID" sz="2800" dirty="0" err="1"/>
              <a:t>sertakan</a:t>
            </a:r>
            <a:r>
              <a:rPr lang="en-ID" sz="2800" dirty="0"/>
              <a:t> </a:t>
            </a:r>
            <a:r>
              <a:rPr lang="en-ID" sz="2800" dirty="0" err="1"/>
              <a:t>contoh</a:t>
            </a:r>
            <a:r>
              <a:rPr lang="en-ID" sz="2800" dirty="0"/>
              <a:t> INSERT.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9957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923EA-5D27-EE34-9435-DF4313A5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Rubrik penilaian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57DEA-5517-072B-64B7-109559306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8201"/>
            <a:ext cx="10546080" cy="4252842"/>
          </a:xfrm>
        </p:spPr>
        <p:txBody>
          <a:bodyPr/>
          <a:lstStyle/>
          <a:p>
            <a:pPr lvl="0"/>
            <a:r>
              <a:rPr lang="en-ID" sz="2400" dirty="0" err="1"/>
              <a:t>Analisis</a:t>
            </a:r>
            <a:r>
              <a:rPr lang="en-ID" sz="2400" dirty="0"/>
              <a:t> &amp; BPMN </a:t>
            </a:r>
            <a:r>
              <a:rPr lang="en-ID" sz="2400" dirty="0" err="1"/>
              <a:t>lengkap</a:t>
            </a:r>
            <a:r>
              <a:rPr lang="en-ID" sz="2400" dirty="0"/>
              <a:t>: </a:t>
            </a:r>
            <a:r>
              <a:rPr lang="en-ID" sz="2400" b="1" dirty="0"/>
              <a:t>20</a:t>
            </a:r>
            <a:endParaRPr lang="en-ID" sz="2400" dirty="0"/>
          </a:p>
          <a:p>
            <a:pPr lvl="0"/>
            <a:r>
              <a:rPr lang="en-ID" sz="2400" dirty="0"/>
              <a:t>Use Case &amp; Activity (</a:t>
            </a:r>
            <a:r>
              <a:rPr lang="en-ID" sz="2400" dirty="0" err="1"/>
              <a:t>kualitas</a:t>
            </a:r>
            <a:r>
              <a:rPr lang="en-ID" sz="2400" dirty="0"/>
              <a:t> &amp; </a:t>
            </a:r>
            <a:r>
              <a:rPr lang="en-ID" sz="2400" dirty="0" err="1"/>
              <a:t>kelengkapan</a:t>
            </a:r>
            <a:r>
              <a:rPr lang="en-ID" sz="2400" dirty="0"/>
              <a:t>): </a:t>
            </a:r>
            <a:r>
              <a:rPr lang="en-ID" sz="2400" b="1" dirty="0"/>
              <a:t>15</a:t>
            </a:r>
            <a:endParaRPr lang="en-ID" sz="2400" dirty="0"/>
          </a:p>
          <a:p>
            <a:pPr lvl="0"/>
            <a:r>
              <a:rPr lang="en-ID" sz="2400" dirty="0"/>
              <a:t>Sequence Diagram (</a:t>
            </a:r>
            <a:r>
              <a:rPr lang="en-ID" sz="2400" dirty="0" err="1"/>
              <a:t>konsistensi</a:t>
            </a:r>
            <a:r>
              <a:rPr lang="en-ID" sz="2400" dirty="0"/>
              <a:t> &amp; detail </a:t>
            </a:r>
            <a:r>
              <a:rPr lang="en-ID" sz="2400" dirty="0" err="1"/>
              <a:t>interaksi</a:t>
            </a:r>
            <a:r>
              <a:rPr lang="en-ID" sz="2400" dirty="0"/>
              <a:t>): </a:t>
            </a:r>
            <a:r>
              <a:rPr lang="en-ID" sz="2400" b="1" dirty="0"/>
              <a:t>10</a:t>
            </a:r>
            <a:endParaRPr lang="en-ID" sz="2400" dirty="0"/>
          </a:p>
          <a:p>
            <a:pPr lvl="0"/>
            <a:r>
              <a:rPr lang="en-ID" sz="2400" dirty="0"/>
              <a:t>Class Diagram &amp; mapping </a:t>
            </a:r>
            <a:r>
              <a:rPr lang="en-ID" sz="2400" dirty="0" err="1"/>
              <a:t>ke</a:t>
            </a:r>
            <a:r>
              <a:rPr lang="en-ID" sz="2400" dirty="0"/>
              <a:t> ERD: </a:t>
            </a:r>
            <a:r>
              <a:rPr lang="en-ID" sz="2400" b="1" dirty="0"/>
              <a:t>15</a:t>
            </a:r>
            <a:endParaRPr lang="en-ID" sz="2400" dirty="0"/>
          </a:p>
          <a:p>
            <a:pPr lvl="0"/>
            <a:r>
              <a:rPr lang="en-ID" sz="2400" dirty="0"/>
              <a:t>ERD (</a:t>
            </a:r>
            <a:r>
              <a:rPr lang="en-ID" sz="2400" dirty="0" err="1"/>
              <a:t>normalisasi</a:t>
            </a:r>
            <a:r>
              <a:rPr lang="en-ID" sz="2400" dirty="0"/>
              <a:t>, </a:t>
            </a:r>
            <a:r>
              <a:rPr lang="en-ID" sz="2400" dirty="0" err="1"/>
              <a:t>kardinalitas</a:t>
            </a:r>
            <a:r>
              <a:rPr lang="en-ID" sz="2400" dirty="0"/>
              <a:t>, constraints): </a:t>
            </a:r>
            <a:r>
              <a:rPr lang="en-ID" sz="2400" b="1" dirty="0"/>
              <a:t>15</a:t>
            </a:r>
            <a:endParaRPr lang="en-ID" sz="2400" dirty="0"/>
          </a:p>
          <a:p>
            <a:pPr lvl="0"/>
            <a:r>
              <a:rPr lang="en-ID" sz="2400" dirty="0"/>
              <a:t>SQL DDL yang </a:t>
            </a:r>
            <a:r>
              <a:rPr lang="en-ID" sz="2400" dirty="0" err="1"/>
              <a:t>benar</a:t>
            </a:r>
            <a:r>
              <a:rPr lang="en-ID" sz="2400" dirty="0"/>
              <a:t> &amp; executable: </a:t>
            </a:r>
            <a:r>
              <a:rPr lang="en-ID" sz="2400" b="1" dirty="0"/>
              <a:t>15</a:t>
            </a:r>
            <a:endParaRPr lang="en-ID" sz="2400" dirty="0"/>
          </a:p>
          <a:p>
            <a:pPr lvl="0"/>
            <a:r>
              <a:rPr lang="en-ID" sz="2400" dirty="0" err="1"/>
              <a:t>Dokumentasi</a:t>
            </a:r>
            <a:r>
              <a:rPr lang="en-ID" sz="2400" dirty="0"/>
              <a:t> &amp; file </a:t>
            </a:r>
            <a:r>
              <a:rPr lang="en-ID" sz="2400" dirty="0" err="1"/>
              <a:t>terstruktur</a:t>
            </a:r>
            <a:r>
              <a:rPr lang="en-ID" sz="2400" dirty="0"/>
              <a:t> (README + </a:t>
            </a:r>
            <a:r>
              <a:rPr lang="en-ID" sz="2400" dirty="0" err="1"/>
              <a:t>instruksi</a:t>
            </a:r>
            <a:r>
              <a:rPr lang="en-ID" sz="2400" dirty="0"/>
              <a:t> run): </a:t>
            </a:r>
            <a:r>
              <a:rPr lang="en-ID" sz="2400" b="1" dirty="0"/>
              <a:t>10</a:t>
            </a:r>
            <a:endParaRPr lang="en-ID" sz="2400" dirty="0"/>
          </a:p>
          <a:p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2121362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1635-3CBF-54BD-2D37-6765A610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Checklist sebelum submit tugas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DE7F2-7D70-BCB0-80A5-20B989948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ID" sz="3600" dirty="0" err="1"/>
              <a:t>Pastikan</a:t>
            </a:r>
            <a:r>
              <a:rPr lang="en-ID" sz="3600" dirty="0"/>
              <a:t> SQL </a:t>
            </a:r>
            <a:r>
              <a:rPr lang="en-ID" sz="3600" dirty="0" err="1"/>
              <a:t>dieksekusi</a:t>
            </a:r>
            <a:r>
              <a:rPr lang="en-ID" sz="3600" dirty="0"/>
              <a:t> </a:t>
            </a:r>
            <a:r>
              <a:rPr lang="en-ID" sz="3600" dirty="0" err="1"/>
              <a:t>tanpa</a:t>
            </a:r>
            <a:r>
              <a:rPr lang="en-ID" sz="3600" dirty="0"/>
              <a:t> error pada DB engine </a:t>
            </a:r>
            <a:r>
              <a:rPr lang="en-ID" sz="3600" dirty="0" err="1"/>
              <a:t>pilihannya</a:t>
            </a:r>
            <a:r>
              <a:rPr lang="en-ID" sz="3600" dirty="0"/>
              <a:t> (</a:t>
            </a:r>
            <a:r>
              <a:rPr lang="en-ID" sz="3600" dirty="0" err="1"/>
              <a:t>sertakan</a:t>
            </a:r>
            <a:r>
              <a:rPr lang="en-ID" sz="3600" dirty="0"/>
              <a:t> screenshot </a:t>
            </a:r>
            <a:r>
              <a:rPr lang="en-ID" sz="3600" dirty="0" err="1"/>
              <a:t>hasil</a:t>
            </a:r>
            <a:r>
              <a:rPr lang="en-ID" sz="3600" dirty="0"/>
              <a:t> SHOW TABLES; </a:t>
            </a:r>
            <a:r>
              <a:rPr lang="en-ID" sz="3600" dirty="0" err="1"/>
              <a:t>atau</a:t>
            </a:r>
            <a:r>
              <a:rPr lang="en-ID" sz="3600" dirty="0"/>
              <a:t> \dt).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D" sz="3600" dirty="0" err="1"/>
              <a:t>Jelaskan</a:t>
            </a:r>
            <a:r>
              <a:rPr lang="en-ID" sz="3600" dirty="0"/>
              <a:t> </a:t>
            </a:r>
            <a:r>
              <a:rPr lang="en-ID" sz="3600" dirty="0" err="1"/>
              <a:t>asumsi</a:t>
            </a:r>
            <a:r>
              <a:rPr lang="en-ID" sz="3600" dirty="0"/>
              <a:t> </a:t>
            </a:r>
            <a:r>
              <a:rPr lang="en-ID" sz="3600" dirty="0" err="1"/>
              <a:t>bisnis</a:t>
            </a:r>
            <a:r>
              <a:rPr lang="en-ID" sz="3600" dirty="0"/>
              <a:t> </a:t>
            </a:r>
            <a:r>
              <a:rPr lang="en-ID" sz="3600" dirty="0" err="1"/>
              <a:t>penting</a:t>
            </a:r>
            <a:r>
              <a:rPr lang="en-ID" sz="3600" dirty="0"/>
              <a:t> (mis. </a:t>
            </a:r>
            <a:r>
              <a:rPr lang="en-ID" sz="3600" dirty="0" err="1"/>
              <a:t>satu</a:t>
            </a:r>
            <a:r>
              <a:rPr lang="en-ID" sz="3600" dirty="0"/>
              <a:t> </a:t>
            </a:r>
            <a:r>
              <a:rPr lang="en-ID" sz="3600" dirty="0" err="1"/>
              <a:t>pasien</a:t>
            </a:r>
            <a:r>
              <a:rPr lang="en-ID" sz="3600" dirty="0"/>
              <a:t> </a:t>
            </a:r>
            <a:r>
              <a:rPr lang="en-ID" sz="3600" dirty="0" err="1"/>
              <a:t>bisa</a:t>
            </a:r>
            <a:r>
              <a:rPr lang="en-ID" sz="3600" dirty="0"/>
              <a:t> punya </a:t>
            </a:r>
            <a:r>
              <a:rPr lang="en-ID" sz="3600" dirty="0" err="1"/>
              <a:t>banyak</a:t>
            </a:r>
            <a:r>
              <a:rPr lang="en-ID" sz="3600" dirty="0"/>
              <a:t> appointment; </a:t>
            </a:r>
            <a:r>
              <a:rPr lang="en-ID" sz="3600" dirty="0" err="1"/>
              <a:t>satu</a:t>
            </a:r>
            <a:r>
              <a:rPr lang="en-ID" sz="3600" dirty="0"/>
              <a:t> </a:t>
            </a:r>
            <a:r>
              <a:rPr lang="en-ID" sz="3600" dirty="0" err="1"/>
              <a:t>resep</a:t>
            </a:r>
            <a:r>
              <a:rPr lang="en-ID" sz="3600" dirty="0"/>
              <a:t> </a:t>
            </a:r>
            <a:r>
              <a:rPr lang="en-ID" sz="3600" dirty="0" err="1"/>
              <a:t>dapat</a:t>
            </a:r>
            <a:r>
              <a:rPr lang="en-ID" sz="3600" dirty="0"/>
              <a:t> </a:t>
            </a:r>
            <a:r>
              <a:rPr lang="en-ID" sz="3600" dirty="0" err="1"/>
              <a:t>berisi</a:t>
            </a:r>
            <a:r>
              <a:rPr lang="en-ID" sz="3600" dirty="0"/>
              <a:t> </a:t>
            </a:r>
            <a:r>
              <a:rPr lang="en-ID" sz="3600" dirty="0" err="1"/>
              <a:t>banyak</a:t>
            </a:r>
            <a:r>
              <a:rPr lang="en-ID" sz="3600" dirty="0"/>
              <a:t> </a:t>
            </a:r>
            <a:r>
              <a:rPr lang="en-ID" sz="3600" dirty="0" err="1"/>
              <a:t>obat</a:t>
            </a:r>
            <a:r>
              <a:rPr lang="en-ID" sz="3600" dirty="0"/>
              <a:t>; </a:t>
            </a:r>
            <a:r>
              <a:rPr lang="en-ID" sz="3600" dirty="0" err="1"/>
              <a:t>dsb</a:t>
            </a:r>
            <a:r>
              <a:rPr lang="en-ID" sz="3600" dirty="0"/>
              <a:t>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D" sz="3600" dirty="0" err="1"/>
              <a:t>Tandai</a:t>
            </a:r>
            <a:r>
              <a:rPr lang="en-ID" sz="3600" dirty="0"/>
              <a:t> </a:t>
            </a:r>
            <a:r>
              <a:rPr lang="en-ID" sz="3600" dirty="0" err="1"/>
              <a:t>entitas</a:t>
            </a:r>
            <a:r>
              <a:rPr lang="en-ID" sz="3600" dirty="0"/>
              <a:t> yang </a:t>
            </a:r>
            <a:r>
              <a:rPr lang="en-ID" sz="3600" dirty="0" err="1"/>
              <a:t>sensitif</a:t>
            </a:r>
            <a:r>
              <a:rPr lang="en-ID" sz="3600" dirty="0"/>
              <a:t> (PHI) dan </a:t>
            </a:r>
            <a:r>
              <a:rPr lang="en-ID" sz="3600" dirty="0" err="1"/>
              <a:t>tunjukkan</a:t>
            </a:r>
            <a:r>
              <a:rPr lang="en-ID" sz="3600" dirty="0"/>
              <a:t> </a:t>
            </a:r>
            <a:r>
              <a:rPr lang="en-ID" sz="3600" dirty="0" err="1"/>
              <a:t>bahwa</a:t>
            </a:r>
            <a:r>
              <a:rPr lang="en-ID" sz="3600" dirty="0"/>
              <a:t> </a:t>
            </a:r>
            <a:r>
              <a:rPr lang="en-ID" sz="3600" dirty="0" err="1"/>
              <a:t>desain</a:t>
            </a:r>
            <a:r>
              <a:rPr lang="en-ID" sz="3600" dirty="0"/>
              <a:t> </a:t>
            </a:r>
            <a:r>
              <a:rPr lang="en-ID" sz="3600" dirty="0" err="1"/>
              <a:t>memperhatikan</a:t>
            </a:r>
            <a:r>
              <a:rPr lang="en-ID" sz="3600" dirty="0"/>
              <a:t> </a:t>
            </a:r>
            <a:r>
              <a:rPr lang="en-ID" sz="3600" dirty="0" err="1"/>
              <a:t>minimalisasi</a:t>
            </a:r>
            <a:r>
              <a:rPr lang="en-ID" sz="3600" dirty="0"/>
              <a:t> data </a:t>
            </a:r>
            <a:r>
              <a:rPr lang="en-ID" sz="3600" dirty="0" err="1"/>
              <a:t>bila</a:t>
            </a:r>
            <a:r>
              <a:rPr lang="en-ID" sz="3600" dirty="0"/>
              <a:t> </a:t>
            </a:r>
            <a:r>
              <a:rPr lang="en-ID" sz="3600" dirty="0" err="1"/>
              <a:t>perlu</a:t>
            </a:r>
            <a:r>
              <a:rPr lang="en-ID" sz="3600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ID" sz="3600" dirty="0" err="1"/>
              <a:t>Sertakan</a:t>
            </a:r>
            <a:r>
              <a:rPr lang="en-ID" sz="3600" dirty="0"/>
              <a:t> </a:t>
            </a:r>
            <a:r>
              <a:rPr lang="en-ID" sz="3600" dirty="0" err="1"/>
              <a:t>satu</a:t>
            </a:r>
            <a:r>
              <a:rPr lang="en-ID" sz="3600" dirty="0"/>
              <a:t> </a:t>
            </a:r>
            <a:r>
              <a:rPr lang="en-ID" sz="3600" dirty="0" err="1"/>
              <a:t>contoh</a:t>
            </a:r>
            <a:r>
              <a:rPr lang="en-ID" sz="3600" dirty="0"/>
              <a:t> </a:t>
            </a:r>
            <a:r>
              <a:rPr lang="en-ID" sz="3600" dirty="0" err="1"/>
              <a:t>skenario</a:t>
            </a:r>
            <a:r>
              <a:rPr lang="en-ID" sz="3600" dirty="0"/>
              <a:t> end-to-end: BPMN → </a:t>
            </a:r>
            <a:r>
              <a:rPr lang="en-ID" sz="3600" dirty="0" err="1"/>
              <a:t>langkah</a:t>
            </a:r>
            <a:r>
              <a:rPr lang="en-ID" sz="3600" dirty="0"/>
              <a:t> pada Use Case → sequence messages → </a:t>
            </a:r>
            <a:r>
              <a:rPr lang="en-ID" sz="3600" dirty="0" err="1"/>
              <a:t>perubahan</a:t>
            </a:r>
            <a:r>
              <a:rPr lang="en-ID" sz="3600" dirty="0"/>
              <a:t> di DB (</a:t>
            </a:r>
            <a:r>
              <a:rPr lang="en-ID" sz="3600" dirty="0" err="1"/>
              <a:t>contoh</a:t>
            </a:r>
            <a:r>
              <a:rPr lang="en-ID" sz="3600" dirty="0"/>
              <a:t> INSERTs).</a:t>
            </a:r>
          </a:p>
          <a:p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5184606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{E0147D39-CAD3-413A-B256-8ED19C0E742D}TFf0a5ceae-4542-492d-822e-d65a94fb0e1e3b562c5a_win32-009a0557e699</Template>
  <TotalTime>23</TotalTime>
  <Words>792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Bookman Old Style</vt:lpstr>
      <vt:lpstr>Calibri</vt:lpstr>
      <vt:lpstr>Franklin Gothic Book</vt:lpstr>
      <vt:lpstr>Custom</vt:lpstr>
      <vt:lpstr>Pra UTS Fitur Sistem Informasi Rumah Sakit (SIRS) dengan BPMN → UML → ERD → SQL</vt:lpstr>
      <vt:lpstr>Pra UTS</vt:lpstr>
      <vt:lpstr>Pra UTS</vt:lpstr>
      <vt:lpstr>Daftar fitur pilih salah satu</vt:lpstr>
      <vt:lpstr>Deliverables (format dan isi)</vt:lpstr>
      <vt:lpstr>Petunjuk pengerjaan</vt:lpstr>
      <vt:lpstr>Petunjuk pengerjaan</vt:lpstr>
      <vt:lpstr>Rubrik penilaian</vt:lpstr>
      <vt:lpstr>Checklist sebelum submit tugas</vt:lpstr>
      <vt:lpstr>tools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sularso</dc:creator>
  <cp:lastModifiedBy>sularso</cp:lastModifiedBy>
  <cp:revision>2</cp:revision>
  <dcterms:created xsi:type="dcterms:W3CDTF">2025-11-05T00:35:46Z</dcterms:created>
  <dcterms:modified xsi:type="dcterms:W3CDTF">2025-11-06T01:44:50Z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